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1"/>
  </p:notesMasterIdLst>
  <p:handoutMasterIdLst>
    <p:handoutMasterId r:id="rId12"/>
  </p:handoutMasterIdLst>
  <p:sldIdLst>
    <p:sldId id="293" r:id="rId2"/>
    <p:sldId id="259" r:id="rId3"/>
    <p:sldId id="321" r:id="rId4"/>
    <p:sldId id="322" r:id="rId5"/>
    <p:sldId id="323" r:id="rId6"/>
    <p:sldId id="324" r:id="rId7"/>
    <p:sldId id="325" r:id="rId8"/>
    <p:sldId id="326" r:id="rId9"/>
    <p:sldId id="297" r:id="rId10"/>
  </p:sldIdLst>
  <p:sldSz cx="9144000" cy="6858000" type="screen4x3"/>
  <p:notesSz cx="6858000" cy="9144000"/>
  <p:embeddedFontLst>
    <p:embeddedFont>
      <p:font typeface="굴림체" panose="020B0609000101010101" pitchFamily="49" charset="-127"/>
      <p:regular r:id="rId13"/>
    </p:embeddedFont>
    <p:embeddedFont>
      <p:font typeface="맑은 고딕" panose="020B0503020000020004" pitchFamily="34" charset="-127"/>
      <p:regular r:id="rId14"/>
      <p:bold r:id="rId1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7B3A"/>
    <a:srgbClr val="512987"/>
    <a:srgbClr val="F49344"/>
    <a:srgbClr val="F08D3E"/>
    <a:srgbClr val="060606"/>
    <a:srgbClr val="EF301B"/>
    <a:srgbClr val="E08032"/>
    <a:srgbClr val="304D80"/>
    <a:srgbClr val="31558E"/>
    <a:srgbClr val="2849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031" autoAdjust="0"/>
    <p:restoredTop sz="94792" autoAdjust="0"/>
  </p:normalViewPr>
  <p:slideViewPr>
    <p:cSldViewPr>
      <p:cViewPr varScale="1">
        <p:scale>
          <a:sx n="82" d="100"/>
          <a:sy n="82" d="100"/>
        </p:scale>
        <p:origin x="1733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-3870" y="-12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CCFBE2-2B8D-499C-81C9-2CD5B3EB8E93}" type="datetimeFigureOut">
              <a:rPr lang="ko-KR" altLang="en-US" smtClean="0"/>
              <a:pPr/>
              <a:t>2024-04-28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54DD7E-3179-445A-81DB-781C4554AFF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95366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545AC5-813F-4ED1-B011-8EA17CB93331}" type="datetimeFigureOut">
              <a:rPr lang="ko-KR" altLang="en-US" smtClean="0"/>
              <a:pPr/>
              <a:t>2024-04-28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504B90-27FD-422C-8CC6-2AADAD122D0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7072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199557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2024-04-28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9" name="제목 1"/>
          <p:cNvSpPr>
            <a:spLocks noGrp="1"/>
          </p:cNvSpPr>
          <p:nvPr>
            <p:ph type="ctrTitle"/>
          </p:nvPr>
        </p:nvSpPr>
        <p:spPr>
          <a:xfrm>
            <a:off x="4788024" y="2060848"/>
            <a:ext cx="4211960" cy="1585337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rgbClr val="2D2F2D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endParaRPr lang="en-US" altLang="ko-KR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2024-04-28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2024-04-28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44624"/>
            <a:ext cx="7661196" cy="796908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chemeClr val="bg1"/>
                </a:solidFill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2024-04-28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395536" y="1484784"/>
            <a:ext cx="8402525" cy="4881686"/>
          </a:xfrm>
        </p:spPr>
        <p:txBody>
          <a:bodyPr>
            <a:normAutofit/>
          </a:bodyPr>
          <a:lstStyle>
            <a:lvl1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2pPr>
            <a:lvl3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3pPr>
            <a:lvl4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4pPr>
            <a:lvl5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500834"/>
            <a:ext cx="2133600" cy="220641"/>
          </a:xfrm>
        </p:spPr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2024-04-28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500834"/>
            <a:ext cx="2895600" cy="220641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500834"/>
            <a:ext cx="2133600" cy="220641"/>
          </a:xfrm>
        </p:spPr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1" name="내용 개체 틀 2"/>
          <p:cNvSpPr>
            <a:spLocks noGrp="1"/>
          </p:cNvSpPr>
          <p:nvPr>
            <p:ph idx="1"/>
          </p:nvPr>
        </p:nvSpPr>
        <p:spPr>
          <a:xfrm>
            <a:off x="395536" y="1484784"/>
            <a:ext cx="8402525" cy="4881686"/>
          </a:xfrm>
        </p:spPr>
        <p:txBody>
          <a:bodyPr>
            <a:normAutofit/>
          </a:bodyPr>
          <a:lstStyle>
            <a:lvl1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2pPr>
            <a:lvl3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3pPr>
            <a:lvl4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4pPr>
            <a:lvl5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179512" y="39804"/>
            <a:ext cx="7661196" cy="796908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rgbClr val="F37B3A"/>
                </a:solidFill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2024-04-28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제목 1"/>
          <p:cNvSpPr>
            <a:spLocks noGrp="1"/>
          </p:cNvSpPr>
          <p:nvPr>
            <p:ph type="ctrTitle"/>
          </p:nvPr>
        </p:nvSpPr>
        <p:spPr>
          <a:xfrm>
            <a:off x="4213022" y="2278677"/>
            <a:ext cx="4607450" cy="2300645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7000" kern="1200" baseline="0" dirty="0">
                <a:solidFill>
                  <a:srgbClr val="F37B3A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endParaRPr lang="en-US" altLang="ko-KR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19026"/>
            <a:ext cx="8229600" cy="7969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062021"/>
            <a:ext cx="8229600" cy="5286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429396"/>
            <a:ext cx="2133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2024-04-28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429396"/>
            <a:ext cx="2895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429396"/>
            <a:ext cx="2133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1" r:id="rId3"/>
    <p:sldLayoutId id="2147483656" r:id="rId4"/>
    <p:sldLayoutId id="2147483650" r:id="rId5"/>
    <p:sldLayoutId id="2147483657" r:id="rId6"/>
  </p:sldLayoutIdLst>
  <p:txStyles>
    <p:titleStyle>
      <a:lvl1pPr algn="l" defTabSz="914400" rtl="0" eaLnBrk="1" latinLnBrk="1" hangingPunct="1">
        <a:spcBef>
          <a:spcPct val="0"/>
        </a:spcBef>
        <a:buNone/>
        <a:defRPr lang="ko-KR" altLang="en-US" sz="3500" kern="1200">
          <a:solidFill>
            <a:sysClr val="windowText" lastClr="000000"/>
          </a:solidFill>
          <a:latin typeface="맑은 고딕" pitchFamily="50" charset="-127"/>
          <a:ea typeface="맑은 고딕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25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lang="ko-KR" altLang="en-US" sz="18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just"/>
            <a:r>
              <a:rPr lang="en-US" altLang="ko-KR" sz="3600" dirty="0"/>
              <a:t>Community Resource Collection for the Outdoor Hiking Club</a:t>
            </a:r>
            <a:endParaRPr lang="ko-KR" altLang="en-US" sz="3600" b="1" dirty="0"/>
          </a:p>
        </p:txBody>
      </p:sp>
      <p:sp>
        <p:nvSpPr>
          <p:cNvPr id="18" name="직사각형 17"/>
          <p:cNvSpPr/>
          <p:nvPr/>
        </p:nvSpPr>
        <p:spPr>
          <a:xfrm>
            <a:off x="4788024" y="3789040"/>
            <a:ext cx="4104456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3600" dirty="0">
                <a:solidFill>
                  <a:srgbClr val="5B6573"/>
                </a:solidFill>
                <a:latin typeface="+mj-lt"/>
                <a:ea typeface="맑은 고딕" pitchFamily="50" charset="-127"/>
                <a:cs typeface="굴림" pitchFamily="50" charset="-127"/>
              </a:rPr>
              <a:t>Anirudh Patil &amp; Andre Chiquito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683568" y="959519"/>
            <a:ext cx="266429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b="1" dirty="0">
                <a:solidFill>
                  <a:srgbClr val="F37B3A"/>
                </a:solidFill>
                <a:latin typeface="+mj-lt"/>
                <a:ea typeface="맑은 고딕" pitchFamily="50" charset="-127"/>
              </a:rPr>
              <a:t>CONTENTS</a:t>
            </a:r>
            <a:endParaRPr lang="ko-KR" altLang="en-US" sz="3000" b="1" dirty="0">
              <a:solidFill>
                <a:srgbClr val="F37B3A"/>
              </a:solidFill>
              <a:latin typeface="+mj-lt"/>
              <a:ea typeface="맑은 고딕" pitchFamily="50" charset="-127"/>
            </a:endParaRPr>
          </a:p>
        </p:txBody>
      </p:sp>
      <p:grpSp>
        <p:nvGrpSpPr>
          <p:cNvPr id="66" name="그룹 65"/>
          <p:cNvGrpSpPr/>
          <p:nvPr/>
        </p:nvGrpSpPr>
        <p:grpSpPr>
          <a:xfrm>
            <a:off x="5400228" y="1772816"/>
            <a:ext cx="2888696" cy="601172"/>
            <a:chOff x="1077516" y="904974"/>
            <a:chExt cx="3636392" cy="601172"/>
          </a:xfrm>
        </p:grpSpPr>
        <p:sp>
          <p:nvSpPr>
            <p:cNvPr id="34" name="Oval 3"/>
            <p:cNvSpPr>
              <a:spLocks noChangeArrowheads="1"/>
            </p:cNvSpPr>
            <p:nvPr/>
          </p:nvSpPr>
          <p:spPr bwMode="auto">
            <a:xfrm>
              <a:off x="1697355" y="1001321"/>
              <a:ext cx="45719" cy="504825"/>
            </a:xfrm>
            <a:prstGeom prst="homePlate">
              <a:avLst>
                <a:gd name="adj" fmla="val 0"/>
              </a:avLst>
            </a:prstGeom>
            <a:solidFill>
              <a:srgbClr val="F08D3E"/>
            </a:solidFill>
            <a:ln>
              <a:noFill/>
            </a:ln>
            <a:effectLst/>
            <a:scene3d>
              <a:camera prst="orthographicFront"/>
              <a:lightRig rig="threePt" dir="t"/>
            </a:scene3d>
            <a:sp3d prstMaterial="meta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lnSpc>
                  <a:spcPct val="80000"/>
                </a:lnSpc>
                <a:defRPr/>
              </a:pPr>
              <a:endParaRPr kumimoji="0" lang="ko-KR" altLang="en-US" dirty="0">
                <a:solidFill>
                  <a:srgbClr val="5B6573"/>
                </a:solidFill>
                <a:latin typeface="+mj-lt"/>
                <a:ea typeface="맑은 고딕" pitchFamily="50" charset="-127"/>
              </a:endParaRPr>
            </a:p>
          </p:txBody>
        </p:sp>
        <p:sp>
          <p:nvSpPr>
            <p:cNvPr id="18" name="Text Box 5"/>
            <p:cNvSpPr txBox="1">
              <a:spLocks noChangeArrowheads="1"/>
            </p:cNvSpPr>
            <p:nvPr/>
          </p:nvSpPr>
          <p:spPr bwMode="auto">
            <a:xfrm>
              <a:off x="1761158" y="904974"/>
              <a:ext cx="2952750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IN" b="1" dirty="0"/>
                <a:t>Introduction</a:t>
              </a:r>
            </a:p>
          </p:txBody>
        </p:sp>
        <p:sp>
          <p:nvSpPr>
            <p:cNvPr id="20" name="TextBox 13"/>
            <p:cNvSpPr txBox="1">
              <a:spLocks noChangeArrowheads="1"/>
            </p:cNvSpPr>
            <p:nvPr/>
          </p:nvSpPr>
          <p:spPr bwMode="auto">
            <a:xfrm>
              <a:off x="1077516" y="999966"/>
              <a:ext cx="623940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맑은 고딕" pitchFamily="50" charset="-127"/>
                </a:rPr>
                <a:t>01</a:t>
              </a:r>
              <a:endParaRPr lang="ko-KR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맑은 고딕" pitchFamily="50" charset="-127"/>
              </a:endParaRPr>
            </a:p>
          </p:txBody>
        </p:sp>
      </p:grpSp>
      <p:grpSp>
        <p:nvGrpSpPr>
          <p:cNvPr id="49" name="그룹 48"/>
          <p:cNvGrpSpPr/>
          <p:nvPr/>
        </p:nvGrpSpPr>
        <p:grpSpPr>
          <a:xfrm>
            <a:off x="5400228" y="2489096"/>
            <a:ext cx="2888696" cy="646331"/>
            <a:chOff x="1077516" y="904974"/>
            <a:chExt cx="3636392" cy="646331"/>
          </a:xfrm>
        </p:grpSpPr>
        <p:sp>
          <p:nvSpPr>
            <p:cNvPr id="71" name="Oval 3"/>
            <p:cNvSpPr>
              <a:spLocks noChangeArrowheads="1"/>
            </p:cNvSpPr>
            <p:nvPr/>
          </p:nvSpPr>
          <p:spPr bwMode="auto">
            <a:xfrm>
              <a:off x="1697355" y="1001321"/>
              <a:ext cx="45719" cy="504825"/>
            </a:xfrm>
            <a:prstGeom prst="homePlate">
              <a:avLst>
                <a:gd name="adj" fmla="val 0"/>
              </a:avLst>
            </a:prstGeom>
            <a:solidFill>
              <a:srgbClr val="F37B3A"/>
            </a:solidFill>
            <a:ln>
              <a:noFill/>
            </a:ln>
            <a:effectLst/>
            <a:scene3d>
              <a:camera prst="orthographicFront"/>
              <a:lightRig rig="threePt" dir="t"/>
            </a:scene3d>
            <a:sp3d prstMaterial="meta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lnSpc>
                  <a:spcPct val="80000"/>
                </a:lnSpc>
              </a:pPr>
              <a:endParaRPr lang="ko-KR" altLang="en-US" dirty="0">
                <a:solidFill>
                  <a:srgbClr val="5B6573"/>
                </a:solidFill>
                <a:latin typeface="+mj-lt"/>
                <a:ea typeface="맑은 고딕" pitchFamily="50" charset="-127"/>
              </a:endParaRPr>
            </a:p>
          </p:txBody>
        </p:sp>
        <p:sp>
          <p:nvSpPr>
            <p:cNvPr id="72" name="Text Box 5"/>
            <p:cNvSpPr txBox="1">
              <a:spLocks noChangeArrowheads="1"/>
            </p:cNvSpPr>
            <p:nvPr/>
          </p:nvSpPr>
          <p:spPr bwMode="auto">
            <a:xfrm>
              <a:off x="1761158" y="904974"/>
              <a:ext cx="2952750" cy="6463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b="1" dirty="0"/>
                <a:t>Tools and Methods for Community Assessment</a:t>
              </a:r>
            </a:p>
          </p:txBody>
        </p:sp>
        <p:sp>
          <p:nvSpPr>
            <p:cNvPr id="74" name="TextBox 13"/>
            <p:cNvSpPr txBox="1">
              <a:spLocks noChangeArrowheads="1"/>
            </p:cNvSpPr>
            <p:nvPr/>
          </p:nvSpPr>
          <p:spPr bwMode="auto">
            <a:xfrm>
              <a:off x="1077516" y="999966"/>
              <a:ext cx="623940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맑은 고딕" pitchFamily="50" charset="-127"/>
                </a:rPr>
                <a:t>02</a:t>
              </a:r>
              <a:endParaRPr lang="ko-KR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맑은 고딕" pitchFamily="50" charset="-127"/>
              </a:endParaRPr>
            </a:p>
          </p:txBody>
        </p:sp>
      </p:grpSp>
      <p:grpSp>
        <p:nvGrpSpPr>
          <p:cNvPr id="75" name="그룹 74"/>
          <p:cNvGrpSpPr/>
          <p:nvPr/>
        </p:nvGrpSpPr>
        <p:grpSpPr>
          <a:xfrm>
            <a:off x="5400228" y="3205376"/>
            <a:ext cx="2888696" cy="1138773"/>
            <a:chOff x="1077516" y="904974"/>
            <a:chExt cx="3636392" cy="1138773"/>
          </a:xfrm>
        </p:grpSpPr>
        <p:sp>
          <p:nvSpPr>
            <p:cNvPr id="76" name="Oval 3"/>
            <p:cNvSpPr>
              <a:spLocks noChangeArrowheads="1"/>
            </p:cNvSpPr>
            <p:nvPr/>
          </p:nvSpPr>
          <p:spPr bwMode="auto">
            <a:xfrm>
              <a:off x="1697355" y="1001321"/>
              <a:ext cx="45719" cy="504825"/>
            </a:xfrm>
            <a:prstGeom prst="homePlate">
              <a:avLst>
                <a:gd name="adj" fmla="val 0"/>
              </a:avLst>
            </a:prstGeom>
            <a:solidFill>
              <a:srgbClr val="F08D3E"/>
            </a:solidFill>
            <a:ln>
              <a:noFill/>
            </a:ln>
            <a:effectLst/>
            <a:scene3d>
              <a:camera prst="orthographicFront"/>
              <a:lightRig rig="threePt" dir="t"/>
            </a:scene3d>
            <a:sp3d prstMaterial="meta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lnSpc>
                  <a:spcPct val="80000"/>
                </a:lnSpc>
              </a:pPr>
              <a:endParaRPr lang="ko-KR" altLang="en-US" dirty="0">
                <a:solidFill>
                  <a:srgbClr val="5B6573"/>
                </a:solidFill>
                <a:latin typeface="+mj-lt"/>
                <a:ea typeface="맑은 고딕" pitchFamily="50" charset="-127"/>
              </a:endParaRPr>
            </a:p>
          </p:txBody>
        </p:sp>
        <p:sp>
          <p:nvSpPr>
            <p:cNvPr id="77" name="Text Box 5"/>
            <p:cNvSpPr txBox="1">
              <a:spLocks noChangeArrowheads="1"/>
            </p:cNvSpPr>
            <p:nvPr/>
          </p:nvSpPr>
          <p:spPr bwMode="auto">
            <a:xfrm>
              <a:off x="1761158" y="904974"/>
              <a:ext cx="2952750" cy="11387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IN" b="1" dirty="0"/>
                <a:t>Insights into the </a:t>
              </a:r>
            </a:p>
            <a:p>
              <a:r>
                <a:rPr lang="en-IN" b="1" dirty="0"/>
                <a:t>Community</a:t>
              </a:r>
            </a:p>
            <a:p>
              <a:br>
                <a:rPr lang="en-IN" dirty="0"/>
              </a:br>
              <a:endPara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맑은 고딕" pitchFamily="50" charset="-127"/>
              </a:endParaRPr>
            </a:p>
          </p:txBody>
        </p:sp>
        <p:sp>
          <p:nvSpPr>
            <p:cNvPr id="79" name="TextBox 13"/>
            <p:cNvSpPr txBox="1">
              <a:spLocks noChangeArrowheads="1"/>
            </p:cNvSpPr>
            <p:nvPr/>
          </p:nvSpPr>
          <p:spPr bwMode="auto">
            <a:xfrm>
              <a:off x="1077516" y="999966"/>
              <a:ext cx="623940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맑은 고딕" pitchFamily="50" charset="-127"/>
                </a:rPr>
                <a:t>03</a:t>
              </a:r>
              <a:endParaRPr lang="ko-KR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맑은 고딕" pitchFamily="50" charset="-127"/>
              </a:endParaRPr>
            </a:p>
          </p:txBody>
        </p:sp>
      </p:grpSp>
      <p:grpSp>
        <p:nvGrpSpPr>
          <p:cNvPr id="80" name="그룹 79"/>
          <p:cNvGrpSpPr/>
          <p:nvPr/>
        </p:nvGrpSpPr>
        <p:grpSpPr>
          <a:xfrm>
            <a:off x="5400228" y="3921656"/>
            <a:ext cx="2888696" cy="646331"/>
            <a:chOff x="1077516" y="904974"/>
            <a:chExt cx="3636392" cy="646331"/>
          </a:xfrm>
        </p:grpSpPr>
        <p:sp>
          <p:nvSpPr>
            <p:cNvPr id="81" name="Oval 3"/>
            <p:cNvSpPr>
              <a:spLocks noChangeArrowheads="1"/>
            </p:cNvSpPr>
            <p:nvPr/>
          </p:nvSpPr>
          <p:spPr bwMode="auto">
            <a:xfrm>
              <a:off x="1697355" y="1001321"/>
              <a:ext cx="45719" cy="504825"/>
            </a:xfrm>
            <a:prstGeom prst="homePlate">
              <a:avLst>
                <a:gd name="adj" fmla="val 0"/>
              </a:avLst>
            </a:prstGeom>
            <a:solidFill>
              <a:srgbClr val="F37B3A"/>
            </a:solidFill>
            <a:ln>
              <a:noFill/>
            </a:ln>
            <a:effectLst/>
            <a:scene3d>
              <a:camera prst="orthographicFront"/>
              <a:lightRig rig="threePt" dir="t"/>
            </a:scene3d>
            <a:sp3d prstMaterial="meta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lnSpc>
                  <a:spcPct val="80000"/>
                </a:lnSpc>
              </a:pPr>
              <a:endParaRPr lang="ko-KR" altLang="en-US" dirty="0">
                <a:solidFill>
                  <a:srgbClr val="5B6573"/>
                </a:solidFill>
                <a:latin typeface="+mj-lt"/>
                <a:ea typeface="맑은 고딕" pitchFamily="50" charset="-127"/>
              </a:endParaRPr>
            </a:p>
          </p:txBody>
        </p:sp>
        <p:sp>
          <p:nvSpPr>
            <p:cNvPr id="82" name="Text Box 5"/>
            <p:cNvSpPr txBox="1">
              <a:spLocks noChangeArrowheads="1"/>
            </p:cNvSpPr>
            <p:nvPr/>
          </p:nvSpPr>
          <p:spPr bwMode="auto">
            <a:xfrm>
              <a:off x="1761158" y="904974"/>
              <a:ext cx="2952750" cy="6463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IN" b="1" dirty="0"/>
                <a:t>Identified Information Needs</a:t>
              </a:r>
            </a:p>
          </p:txBody>
        </p:sp>
        <p:sp>
          <p:nvSpPr>
            <p:cNvPr id="84" name="TextBox 13"/>
            <p:cNvSpPr txBox="1">
              <a:spLocks noChangeArrowheads="1"/>
            </p:cNvSpPr>
            <p:nvPr/>
          </p:nvSpPr>
          <p:spPr bwMode="auto">
            <a:xfrm>
              <a:off x="1077516" y="999966"/>
              <a:ext cx="623940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맑은 고딕" pitchFamily="50" charset="-127"/>
                </a:rPr>
                <a:t>04</a:t>
              </a:r>
              <a:endParaRPr lang="ko-KR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맑은 고딕" pitchFamily="50" charset="-127"/>
              </a:endParaRPr>
            </a:p>
          </p:txBody>
        </p:sp>
      </p:grpSp>
      <p:grpSp>
        <p:nvGrpSpPr>
          <p:cNvPr id="85" name="그룹 84"/>
          <p:cNvGrpSpPr/>
          <p:nvPr/>
        </p:nvGrpSpPr>
        <p:grpSpPr>
          <a:xfrm>
            <a:off x="5400228" y="4637936"/>
            <a:ext cx="2888696" cy="646331"/>
            <a:chOff x="1077516" y="904974"/>
            <a:chExt cx="3636392" cy="646331"/>
          </a:xfrm>
        </p:grpSpPr>
        <p:sp>
          <p:nvSpPr>
            <p:cNvPr id="86" name="Oval 3"/>
            <p:cNvSpPr>
              <a:spLocks noChangeArrowheads="1"/>
            </p:cNvSpPr>
            <p:nvPr/>
          </p:nvSpPr>
          <p:spPr bwMode="auto">
            <a:xfrm>
              <a:off x="1697355" y="1001321"/>
              <a:ext cx="45719" cy="504825"/>
            </a:xfrm>
            <a:prstGeom prst="homePlate">
              <a:avLst>
                <a:gd name="adj" fmla="val 0"/>
              </a:avLst>
            </a:prstGeom>
            <a:solidFill>
              <a:srgbClr val="F08D3E"/>
            </a:solidFill>
            <a:ln>
              <a:noFill/>
            </a:ln>
            <a:effectLst/>
            <a:scene3d>
              <a:camera prst="orthographicFront"/>
              <a:lightRig rig="threePt" dir="t"/>
            </a:scene3d>
            <a:sp3d prstMaterial="meta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lnSpc>
                  <a:spcPct val="80000"/>
                </a:lnSpc>
              </a:pPr>
              <a:endParaRPr lang="ko-KR" altLang="en-US" dirty="0">
                <a:solidFill>
                  <a:srgbClr val="5B6573"/>
                </a:solidFill>
                <a:latin typeface="+mj-lt"/>
                <a:ea typeface="맑은 고딕" pitchFamily="50" charset="-127"/>
              </a:endParaRPr>
            </a:p>
          </p:txBody>
        </p:sp>
        <p:sp>
          <p:nvSpPr>
            <p:cNvPr id="87" name="Text Box 5"/>
            <p:cNvSpPr txBox="1">
              <a:spLocks noChangeArrowheads="1"/>
            </p:cNvSpPr>
            <p:nvPr/>
          </p:nvSpPr>
          <p:spPr bwMode="auto">
            <a:xfrm>
              <a:off x="1761158" y="904974"/>
              <a:ext cx="2952750" cy="6463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IN" b="1" dirty="0"/>
                <a:t>Showcase of Selected </a:t>
              </a:r>
            </a:p>
            <a:p>
              <a:r>
                <a:rPr lang="en-IN" b="1" dirty="0"/>
                <a:t>Resources</a:t>
              </a:r>
            </a:p>
          </p:txBody>
        </p:sp>
        <p:sp>
          <p:nvSpPr>
            <p:cNvPr id="89" name="TextBox 13"/>
            <p:cNvSpPr txBox="1">
              <a:spLocks noChangeArrowheads="1"/>
            </p:cNvSpPr>
            <p:nvPr/>
          </p:nvSpPr>
          <p:spPr bwMode="auto">
            <a:xfrm>
              <a:off x="1077516" y="999966"/>
              <a:ext cx="623940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맑은 고딕" pitchFamily="50" charset="-127"/>
                </a:rPr>
                <a:t>05</a:t>
              </a:r>
              <a:endParaRPr lang="ko-KR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맑은 고딕" pitchFamily="50" charset="-127"/>
              </a:endParaRPr>
            </a:p>
          </p:txBody>
        </p:sp>
      </p:grpSp>
      <p:grpSp>
        <p:nvGrpSpPr>
          <p:cNvPr id="28" name="그룹 84"/>
          <p:cNvGrpSpPr/>
          <p:nvPr/>
        </p:nvGrpSpPr>
        <p:grpSpPr>
          <a:xfrm>
            <a:off x="5400228" y="5367463"/>
            <a:ext cx="2888696" cy="646331"/>
            <a:chOff x="1077516" y="904974"/>
            <a:chExt cx="3636392" cy="646331"/>
          </a:xfrm>
        </p:grpSpPr>
        <p:sp>
          <p:nvSpPr>
            <p:cNvPr id="29" name="Oval 3"/>
            <p:cNvSpPr>
              <a:spLocks noChangeArrowheads="1"/>
            </p:cNvSpPr>
            <p:nvPr/>
          </p:nvSpPr>
          <p:spPr bwMode="auto">
            <a:xfrm>
              <a:off x="1697355" y="1001321"/>
              <a:ext cx="45719" cy="504825"/>
            </a:xfrm>
            <a:prstGeom prst="homePlate">
              <a:avLst>
                <a:gd name="adj" fmla="val 0"/>
              </a:avLst>
            </a:prstGeom>
            <a:solidFill>
              <a:srgbClr val="F08D3E"/>
            </a:solidFill>
            <a:ln>
              <a:noFill/>
            </a:ln>
            <a:effectLst/>
            <a:scene3d>
              <a:camera prst="orthographicFront"/>
              <a:lightRig rig="threePt" dir="t"/>
            </a:scene3d>
            <a:sp3d prstMaterial="meta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lnSpc>
                  <a:spcPct val="80000"/>
                </a:lnSpc>
              </a:pPr>
              <a:endParaRPr lang="ko-KR" altLang="en-US" dirty="0">
                <a:solidFill>
                  <a:srgbClr val="5B6573"/>
                </a:solidFill>
                <a:latin typeface="+mj-lt"/>
                <a:ea typeface="맑은 고딕" pitchFamily="50" charset="-127"/>
              </a:endParaRPr>
            </a:p>
          </p:txBody>
        </p:sp>
        <p:sp>
          <p:nvSpPr>
            <p:cNvPr id="30" name="Text Box 5"/>
            <p:cNvSpPr txBox="1">
              <a:spLocks noChangeArrowheads="1"/>
            </p:cNvSpPr>
            <p:nvPr/>
          </p:nvSpPr>
          <p:spPr bwMode="auto">
            <a:xfrm>
              <a:off x="1761158" y="904974"/>
              <a:ext cx="2952750" cy="6463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IN" b="1" dirty="0"/>
                <a:t>Conclusion and </a:t>
              </a:r>
            </a:p>
            <a:p>
              <a:r>
                <a:rPr lang="en-IN" b="1" dirty="0"/>
                <a:t>Reflection</a:t>
              </a:r>
            </a:p>
          </p:txBody>
        </p:sp>
        <p:sp>
          <p:nvSpPr>
            <p:cNvPr id="31" name="TextBox 13"/>
            <p:cNvSpPr txBox="1">
              <a:spLocks noChangeArrowheads="1"/>
            </p:cNvSpPr>
            <p:nvPr/>
          </p:nvSpPr>
          <p:spPr bwMode="auto">
            <a:xfrm>
              <a:off x="1077516" y="999966"/>
              <a:ext cx="640084" cy="4770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맑은 고딕" pitchFamily="50" charset="-127"/>
                </a:rPr>
                <a:t>06</a:t>
              </a:r>
              <a:endParaRPr lang="ko-KR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맑은 고딕" pitchFamily="50" charset="-127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 dirty="0"/>
              <a:t>Introduction to Our Community</a:t>
            </a:r>
          </a:p>
        </p:txBody>
      </p:sp>
      <p:sp>
        <p:nvSpPr>
          <p:cNvPr id="37" name="내용 개체 틀 36"/>
          <p:cNvSpPr>
            <a:spLocks noGrp="1"/>
          </p:cNvSpPr>
          <p:nvPr>
            <p:ph idx="1"/>
          </p:nvPr>
        </p:nvSpPr>
        <p:spPr>
          <a:xfrm>
            <a:off x="395536" y="1484784"/>
            <a:ext cx="7560840" cy="4881686"/>
          </a:xfrm>
        </p:spPr>
        <p:txBody>
          <a:bodyPr>
            <a:norm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US" sz="2400" i="0" dirty="0">
                <a:solidFill>
                  <a:srgbClr val="0D0D0D"/>
                </a:solidFill>
              </a:rPr>
              <a:t>Our project focuses on the Outdoor Hiking Club, led by Mark Vance and his wife, who organize hikes and social events for residents of the RTP area.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en-US" sz="2400" i="0" dirty="0">
              <a:solidFill>
                <a:srgbClr val="0D0D0D"/>
              </a:solidFill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400" i="0" dirty="0">
                <a:solidFill>
                  <a:srgbClr val="0D0D0D"/>
                </a:solidFill>
              </a:rPr>
              <a:t>The club is notable for its inclusivity, welcoming a diverse range of ages and professions.</a:t>
            </a:r>
          </a:p>
          <a:p>
            <a:pPr marL="0" indent="0" algn="just"/>
            <a:endParaRPr lang="en-US" sz="2400" i="0" dirty="0">
              <a:solidFill>
                <a:srgbClr val="0D0D0D"/>
              </a:solidFill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400" i="0" dirty="0">
                <a:solidFill>
                  <a:srgbClr val="0D0D0D"/>
                </a:solidFill>
              </a:rPr>
              <a:t>Activities include not only hiking but also transportation arrangements and various social gatherings to foster community spirit.</a:t>
            </a:r>
            <a:endParaRPr lang="en-US" sz="2400" b="0" i="0" dirty="0">
              <a:solidFill>
                <a:srgbClr val="0D0D0D"/>
              </a:solidFill>
              <a:effectLst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Tools and Methods for Community Assessment</a:t>
            </a:r>
          </a:p>
        </p:txBody>
      </p:sp>
      <p:sp>
        <p:nvSpPr>
          <p:cNvPr id="37" name="내용 개체 틀 36"/>
          <p:cNvSpPr>
            <a:spLocks noGrp="1"/>
          </p:cNvSpPr>
          <p:nvPr>
            <p:ph idx="1"/>
          </p:nvPr>
        </p:nvSpPr>
        <p:spPr>
          <a:xfrm>
            <a:off x="395536" y="1484784"/>
            <a:ext cx="8640960" cy="4881686"/>
          </a:xfrm>
        </p:spPr>
        <p:txBody>
          <a:bodyPr>
            <a:norm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US" sz="2400" i="0" dirty="0">
                <a:solidFill>
                  <a:srgbClr val="0D0D0D"/>
                </a:solidFill>
              </a:rPr>
              <a:t>To understand the club's needs, we employed several assessment tools:</a:t>
            </a:r>
          </a:p>
          <a:p>
            <a:pPr marL="0" indent="0" algn="just"/>
            <a:endParaRPr lang="en-US" sz="2400" i="0" dirty="0">
              <a:solidFill>
                <a:srgbClr val="0D0D0D"/>
              </a:solidFill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400" i="0" dirty="0">
                <a:solidFill>
                  <a:srgbClr val="0D0D0D"/>
                </a:solidFill>
              </a:rPr>
              <a:t>Surveys and Feedback Forms: Distributed during events to gather direct feedback on resources and activities the members value.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400" i="0" dirty="0">
                <a:solidFill>
                  <a:srgbClr val="0D0D0D"/>
                </a:solidFill>
              </a:rPr>
              <a:t>Interviews with Organizers: In-depth discussions with Mark and   his wife to understand logistical needs and member preferences.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400" i="0" dirty="0">
                <a:solidFill>
                  <a:srgbClr val="0D0D0D"/>
                </a:solidFill>
              </a:rPr>
              <a:t>Observation: Participating in hikes to see firsthand the resources  in use and the dynamics of the group.</a:t>
            </a:r>
            <a:endParaRPr lang="en-US" sz="2400" b="0" i="0" dirty="0">
              <a:solidFill>
                <a:srgbClr val="0D0D0D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3154324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 dirty="0"/>
              <a:t>Insights into the Community</a:t>
            </a:r>
          </a:p>
        </p:txBody>
      </p:sp>
      <p:sp>
        <p:nvSpPr>
          <p:cNvPr id="37" name="내용 개체 틀 36"/>
          <p:cNvSpPr>
            <a:spLocks noGrp="1"/>
          </p:cNvSpPr>
          <p:nvPr>
            <p:ph idx="1"/>
          </p:nvPr>
        </p:nvSpPr>
        <p:spPr>
          <a:xfrm>
            <a:off x="395536" y="1484784"/>
            <a:ext cx="8640960" cy="4881686"/>
          </a:xfrm>
        </p:spPr>
        <p:txBody>
          <a:bodyPr>
            <a:norm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US" sz="2400" i="0" dirty="0">
                <a:solidFill>
                  <a:srgbClr val="0D0D0D"/>
                </a:solidFill>
              </a:rPr>
              <a:t>Our analysis revealed a highly engaged community with a keen interest in local ecology and sustainable hiking practices.</a:t>
            </a:r>
          </a:p>
          <a:p>
            <a:pPr marL="0" indent="0" algn="just"/>
            <a:endParaRPr lang="en-US" sz="2400" i="0" dirty="0">
              <a:solidFill>
                <a:srgbClr val="0D0D0D"/>
              </a:solidFill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400" i="0" dirty="0">
                <a:solidFill>
                  <a:srgbClr val="0D0D0D"/>
                </a:solidFill>
              </a:rPr>
              <a:t>Members range from college students to retirees, indicating a      need for a broad range of informational resources.</a:t>
            </a:r>
          </a:p>
          <a:p>
            <a:pPr marL="0" indent="0" algn="just"/>
            <a:endParaRPr lang="en-US" sz="2400" i="0" dirty="0">
              <a:solidFill>
                <a:srgbClr val="0D0D0D"/>
              </a:solidFill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400" i="0" dirty="0">
                <a:solidFill>
                  <a:srgbClr val="0D0D0D"/>
                </a:solidFill>
              </a:rPr>
              <a:t>The club collaborates with local churches and organizations,         underscoring a strong community integration.</a:t>
            </a:r>
            <a:endParaRPr lang="en-US" sz="2400" b="0" i="0" dirty="0">
              <a:solidFill>
                <a:srgbClr val="0D0D0D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3592593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 dirty="0"/>
              <a:t>Identified Information Needs</a:t>
            </a:r>
          </a:p>
        </p:txBody>
      </p:sp>
      <p:sp>
        <p:nvSpPr>
          <p:cNvPr id="37" name="내용 개체 틀 36"/>
          <p:cNvSpPr>
            <a:spLocks noGrp="1"/>
          </p:cNvSpPr>
          <p:nvPr>
            <p:ph idx="1"/>
          </p:nvPr>
        </p:nvSpPr>
        <p:spPr>
          <a:xfrm>
            <a:off x="395536" y="1484784"/>
            <a:ext cx="8640960" cy="4881686"/>
          </a:xfrm>
        </p:spPr>
        <p:txBody>
          <a:bodyPr>
            <a:norm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US" sz="2400" i="0" dirty="0">
                <a:solidFill>
                  <a:srgbClr val="0D0D0D"/>
                </a:solidFill>
              </a:rPr>
              <a:t>Based on our assessments, we identified several key information needs:</a:t>
            </a:r>
          </a:p>
          <a:p>
            <a:pPr marL="0" indent="0" algn="just"/>
            <a:endParaRPr lang="en-US" sz="2400" i="0" dirty="0">
              <a:solidFill>
                <a:srgbClr val="0D0D0D"/>
              </a:solidFill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400" i="0" dirty="0">
                <a:solidFill>
                  <a:srgbClr val="0D0D0D"/>
                </a:solidFill>
              </a:rPr>
              <a:t>Detailed trail guides and maps for various skill levels.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400" i="0" dirty="0">
                <a:solidFill>
                  <a:srgbClr val="0D0D0D"/>
                </a:solidFill>
              </a:rPr>
              <a:t>Information on local flora and fauna for educational purposes      during hikes.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400" i="0" dirty="0">
                <a:solidFill>
                  <a:srgbClr val="0D0D0D"/>
                </a:solidFill>
              </a:rPr>
              <a:t>Safety and first aid resources tailored to outdoor activities.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400" i="0" dirty="0">
                <a:solidFill>
                  <a:srgbClr val="0D0D0D"/>
                </a:solidFill>
              </a:rPr>
              <a:t>Event planning guides to assist in organizing and executing social gatherings.</a:t>
            </a:r>
            <a:endParaRPr lang="en-US" sz="2400" b="0" i="0" dirty="0">
              <a:solidFill>
                <a:srgbClr val="0D0D0D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247275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altLang="en-US" dirty="0"/>
              <a:t>Showcase of Selected Resources</a:t>
            </a:r>
          </a:p>
        </p:txBody>
      </p:sp>
      <p:sp>
        <p:nvSpPr>
          <p:cNvPr id="37" name="내용 개체 틀 36"/>
          <p:cNvSpPr>
            <a:spLocks noGrp="1"/>
          </p:cNvSpPr>
          <p:nvPr>
            <p:ph idx="1"/>
          </p:nvPr>
        </p:nvSpPr>
        <p:spPr>
          <a:xfrm>
            <a:off x="395536" y="1484784"/>
            <a:ext cx="8640960" cy="4881686"/>
          </a:xfrm>
        </p:spPr>
        <p:txBody>
          <a:bodyPr>
            <a:norm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US" sz="2400" i="0" dirty="0">
                <a:solidFill>
                  <a:srgbClr val="0D0D0D"/>
                </a:solidFill>
              </a:rPr>
              <a:t>We selected resources that directly address the needs of the Outdoor Hiking Club:</a:t>
            </a:r>
          </a:p>
          <a:p>
            <a:pPr marL="0" indent="0" algn="just"/>
            <a:endParaRPr lang="en-US" sz="2400" i="0" dirty="0">
              <a:solidFill>
                <a:srgbClr val="0D0D0D"/>
              </a:solidFill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400" i="0" dirty="0">
                <a:solidFill>
                  <a:srgbClr val="0D0D0D"/>
                </a:solidFill>
              </a:rPr>
              <a:t>A mix of trail maps, first aid manuals, local wildlife guides, and     event planning toolkits.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400" i="0" dirty="0">
                <a:solidFill>
                  <a:srgbClr val="0D0D0D"/>
                </a:solidFill>
              </a:rPr>
              <a:t>Each resource was chosen for its authority, relevance to hiking,    and ease of use during outdoor activities.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400" i="0" dirty="0">
                <a:solidFill>
                  <a:srgbClr val="0D0D0D"/>
                </a:solidFill>
              </a:rPr>
              <a:t>These resources support safe and informed hiking experiences    and facilitate the organization of community events.</a:t>
            </a:r>
            <a:endParaRPr lang="en-US" sz="2400" b="0" i="0" dirty="0">
              <a:solidFill>
                <a:srgbClr val="0D0D0D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5070822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altLang="en-US" dirty="0"/>
              <a:t>Conclusion and Reflection</a:t>
            </a:r>
          </a:p>
        </p:txBody>
      </p:sp>
      <p:sp>
        <p:nvSpPr>
          <p:cNvPr id="37" name="내용 개체 틀 36"/>
          <p:cNvSpPr>
            <a:spLocks noGrp="1"/>
          </p:cNvSpPr>
          <p:nvPr>
            <p:ph idx="1"/>
          </p:nvPr>
        </p:nvSpPr>
        <p:spPr>
          <a:xfrm>
            <a:off x="395536" y="1484784"/>
            <a:ext cx="8640960" cy="4881686"/>
          </a:xfrm>
        </p:spPr>
        <p:txBody>
          <a:bodyPr>
            <a:norm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US" sz="2400" i="0" dirty="0">
                <a:solidFill>
                  <a:srgbClr val="0D0D0D"/>
                </a:solidFill>
              </a:rPr>
              <a:t>In conclusion, our project has equipped the Outdoor Hiking Club with a tailored resource collection that enhances their hiking       experiences and community interactions.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400" i="0" dirty="0">
                <a:solidFill>
                  <a:srgbClr val="0D0D0D"/>
                </a:solidFill>
              </a:rPr>
              <a:t>The process of selecting these resources involved careful               consideration of the community's diverse needs and the practical usability of each item in outdoor settings.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400" i="0" dirty="0">
                <a:solidFill>
                  <a:srgbClr val="0D0D0D"/>
                </a:solidFill>
              </a:rPr>
              <a:t>We believe that this targeted collection will not only enrich the    club's activities but also strengthen their educational and safety measures.</a:t>
            </a:r>
            <a:endParaRPr lang="en-US" sz="2400" b="0" i="0" dirty="0">
              <a:solidFill>
                <a:srgbClr val="0D0D0D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2004686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 anchor="ctr"/>
          <a:lstStyle/>
          <a:p>
            <a:r>
              <a:rPr lang="en-US" altLang="ko-KR"/>
              <a:t>THANK YOU</a:t>
            </a:r>
            <a:endParaRPr lang="ko-KR" alt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1">
      <a:majorFont>
        <a:latin typeface="Calibri"/>
        <a:ea typeface="맑은 고딕"/>
        <a:cs typeface=""/>
      </a:majorFont>
      <a:minorFont>
        <a:latin typeface="Calibri Light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9959</TotalTime>
  <Words>454</Words>
  <Application>Microsoft Office PowerPoint</Application>
  <PresentationFormat>On-screen Show (4:3)</PresentationFormat>
  <Paragraphs>56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굴림체</vt:lpstr>
      <vt:lpstr>맑은 고딕</vt:lpstr>
      <vt:lpstr>Calibri Light</vt:lpstr>
      <vt:lpstr>Office 테마</vt:lpstr>
      <vt:lpstr>Community Resource Collection for the Outdoor Hiking Club</vt:lpstr>
      <vt:lpstr>PowerPoint Presentation</vt:lpstr>
      <vt:lpstr>Introduction to Our Community</vt:lpstr>
      <vt:lpstr>Tools and Methods for Community Assessment</vt:lpstr>
      <vt:lpstr>Insights into the Community</vt:lpstr>
      <vt:lpstr>Identified Information Needs</vt:lpstr>
      <vt:lpstr>Showcase of Selected Resources</vt:lpstr>
      <vt:lpstr>Conclusion and Reflection</vt:lpstr>
      <vt:lpstr>THANK YOU</vt:lpstr>
    </vt:vector>
  </TitlesOfParts>
  <Manager>Slide Members</Manager>
  <Company>YESFORM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Members</dc:title>
  <dc:subject>Powerpoint Templates , Diagram, Chart, Google slides, Keynote</dc:subject>
  <dc:creator>Slide Members by HS.SEO</dc:creator>
  <cp:keywords>SlideMembers, ppt, PPT Templates, Presentation, Diagram, Chart, Yesform, Google slides, Keynote, Free Slides</cp:keywords>
  <dc:description>The copyright of this document is at Slide Members. Unauthorized copying may result in legal sanctions.</dc:description>
  <cp:lastModifiedBy>Chiquito, Andre</cp:lastModifiedBy>
  <cp:revision>16</cp:revision>
  <dcterms:created xsi:type="dcterms:W3CDTF">2010-02-01T08:03:16Z</dcterms:created>
  <dcterms:modified xsi:type="dcterms:W3CDTF">2024-04-28T23:06:06Z</dcterms:modified>
  <cp:category>www.slidemembers.com</cp:category>
</cp:coreProperties>
</file>